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8" r:id="rId4"/>
    <p:sldId id="279" r:id="rId5"/>
    <p:sldId id="277" r:id="rId6"/>
    <p:sldId id="271" r:id="rId7"/>
    <p:sldId id="276" r:id="rId8"/>
    <p:sldId id="270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45" d="100"/>
          <a:sy n="45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Smart Bus connection </a:t>
            </a:r>
            <a:br>
              <a:rPr lang="en-US" dirty="0" smtClean="0"/>
            </a:br>
            <a:r>
              <a:rPr lang="en-US" dirty="0" smtClean="0"/>
              <a:t>Topology and </a:t>
            </a:r>
            <a:r>
              <a:rPr lang="en-US" dirty="0" err="1" smtClean="0"/>
              <a:t>Adresses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6400800" cy="1752600"/>
          </a:xfrm>
        </p:spPr>
        <p:txBody>
          <a:bodyPr/>
          <a:lstStyle/>
          <a:p>
            <a:r>
              <a:rPr lang="en-US" dirty="0" smtClean="0"/>
              <a:t>Course 20 Minutes </a:t>
            </a:r>
          </a:p>
          <a:p>
            <a:r>
              <a:rPr lang="en-US" dirty="0" smtClean="0"/>
              <a:t>Test 10 Minutes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"/>
            <a:ext cx="5029200" cy="125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What is Smart Bus?</a:t>
            </a:r>
            <a:endParaRPr lang="en-US" sz="66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1981200"/>
            <a:ext cx="365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752600"/>
            <a:ext cx="1676400" cy="68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124200" y="2286000"/>
            <a:ext cx="312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What is Bus?</a:t>
            </a: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What is Smart Bus?</a:t>
            </a:r>
            <a:endParaRPr lang="en-US" sz="66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1981200"/>
            <a:ext cx="365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752600"/>
            <a:ext cx="1676400" cy="68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124200" y="2286000"/>
            <a:ext cx="312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What is Bus?</a:t>
            </a: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581400"/>
            <a:ext cx="4267200" cy="283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Where is smart bus line?</a:t>
            </a:r>
            <a:endParaRPr lang="en-US" sz="66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1981200"/>
            <a:ext cx="365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176264"/>
            <a:ext cx="1676400" cy="68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124200" y="2286000"/>
            <a:ext cx="312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038600"/>
            <a:ext cx="3048000" cy="202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48063"/>
            <a:ext cx="4707466" cy="330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 l="27778" r="28889" b="79786"/>
          <a:stretch>
            <a:fillRect/>
          </a:stretch>
        </p:blipFill>
        <p:spPr bwMode="auto">
          <a:xfrm>
            <a:off x="457200" y="1981200"/>
            <a:ext cx="297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1295400"/>
            <a:ext cx="313721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5257800" y="3352800"/>
            <a:ext cx="2946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Smart bus = RS485</a:t>
            </a:r>
            <a:endParaRPr lang="en-US" sz="2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/>
          <a:srcRect t="6190" b="17988"/>
          <a:stretch>
            <a:fillRect/>
          </a:stretch>
        </p:blipFill>
        <p:spPr bwMode="auto">
          <a:xfrm>
            <a:off x="0" y="1371600"/>
            <a:ext cx="112020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/>
          <a:srcRect t="6190" b="17988"/>
          <a:stretch>
            <a:fillRect/>
          </a:stretch>
        </p:blipFill>
        <p:spPr bwMode="auto">
          <a:xfrm>
            <a:off x="1143000" y="1371600"/>
            <a:ext cx="112020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/>
          <a:srcRect t="6190" b="17988"/>
          <a:stretch>
            <a:fillRect/>
          </a:stretch>
        </p:blipFill>
        <p:spPr bwMode="auto">
          <a:xfrm>
            <a:off x="2286000" y="1371600"/>
            <a:ext cx="112020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1981200"/>
            <a:ext cx="365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317898" y="4132522"/>
            <a:ext cx="365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3698" y="4974786"/>
            <a:ext cx="1676400" cy="68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50311" r="3467" b="47419"/>
          <a:stretch>
            <a:fillRect/>
          </a:stretch>
        </p:blipFill>
        <p:spPr bwMode="auto">
          <a:xfrm>
            <a:off x="838200" y="1943099"/>
            <a:ext cx="4572000" cy="491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t="6190" b="17988"/>
          <a:stretch>
            <a:fillRect/>
          </a:stretch>
        </p:blipFill>
        <p:spPr bwMode="auto">
          <a:xfrm>
            <a:off x="0" y="1143000"/>
            <a:ext cx="112020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 t="6190" b="17988"/>
          <a:stretch>
            <a:fillRect/>
          </a:stretch>
        </p:blipFill>
        <p:spPr bwMode="auto">
          <a:xfrm>
            <a:off x="1251098" y="1084522"/>
            <a:ext cx="112020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 t="6190" b="17988"/>
          <a:stretch>
            <a:fillRect/>
          </a:stretch>
        </p:blipFill>
        <p:spPr bwMode="auto">
          <a:xfrm>
            <a:off x="2394098" y="1084522"/>
            <a:ext cx="112020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 l="16552" r="22759"/>
          <a:stretch>
            <a:fillRect/>
          </a:stretch>
        </p:blipFill>
        <p:spPr bwMode="auto">
          <a:xfrm>
            <a:off x="3613298" y="1008322"/>
            <a:ext cx="838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 l="16552" r="22759"/>
          <a:stretch>
            <a:fillRect/>
          </a:stretch>
        </p:blipFill>
        <p:spPr bwMode="auto">
          <a:xfrm>
            <a:off x="4451498" y="1008322"/>
            <a:ext cx="838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/>
          <a:srcRect l="16552" r="22759"/>
          <a:stretch>
            <a:fillRect/>
          </a:stretch>
        </p:blipFill>
        <p:spPr bwMode="auto">
          <a:xfrm>
            <a:off x="5213498" y="1008322"/>
            <a:ext cx="838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990600"/>
            <a:ext cx="13811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75498" y="1008322"/>
            <a:ext cx="13811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What </a:t>
            </a:r>
            <a:r>
              <a:rPr lang="en-US" dirty="0" smtClean="0"/>
              <a:t>correct Topology </a:t>
            </a:r>
            <a:r>
              <a:rPr lang="en-US" dirty="0" smtClean="0"/>
              <a:t>We can </a:t>
            </a:r>
            <a:r>
              <a:rPr lang="en-US" dirty="0" smtClean="0"/>
              <a:t>connect our bus cable?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0"/>
            <a:ext cx="2057400" cy="83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G4 tepolog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1828800"/>
            <a:ext cx="6248400" cy="468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can use any </a:t>
            </a:r>
            <a:r>
              <a:rPr lang="en-US" dirty="0" smtClean="0"/>
              <a:t>Topology to connect… 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0"/>
            <a:ext cx="2057400" cy="83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676400"/>
            <a:ext cx="448901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785813" y="1285875"/>
            <a:ext cx="777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</a:rPr>
              <a:t>AS Simple as Christmas Tree Wire Concept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42938" y="1428750"/>
            <a:ext cx="7185025" cy="3727450"/>
            <a:chOff x="183" y="1008"/>
            <a:chExt cx="4526" cy="2348"/>
          </a:xfrm>
        </p:grpSpPr>
        <p:sp>
          <p:nvSpPr>
            <p:cNvPr id="15369" name="Freeform 7"/>
            <p:cNvSpPr>
              <a:spLocks/>
            </p:cNvSpPr>
            <p:nvPr/>
          </p:nvSpPr>
          <p:spPr bwMode="auto">
            <a:xfrm>
              <a:off x="183" y="1088"/>
              <a:ext cx="4526" cy="2268"/>
            </a:xfrm>
            <a:custGeom>
              <a:avLst/>
              <a:gdLst>
                <a:gd name="T0" fmla="*/ 4526 w 4526"/>
                <a:gd name="T1" fmla="*/ 0 h 2268"/>
                <a:gd name="T2" fmla="*/ 4407 w 4526"/>
                <a:gd name="T3" fmla="*/ 101 h 2268"/>
                <a:gd name="T4" fmla="*/ 4260 w 4526"/>
                <a:gd name="T5" fmla="*/ 165 h 2268"/>
                <a:gd name="T6" fmla="*/ 3995 w 4526"/>
                <a:gd name="T7" fmla="*/ 219 h 2268"/>
                <a:gd name="T8" fmla="*/ 3556 w 4526"/>
                <a:gd name="T9" fmla="*/ 229 h 2268"/>
                <a:gd name="T10" fmla="*/ 3072 w 4526"/>
                <a:gd name="T11" fmla="*/ 265 h 2268"/>
                <a:gd name="T12" fmla="*/ 2843 w 4526"/>
                <a:gd name="T13" fmla="*/ 347 h 2268"/>
                <a:gd name="T14" fmla="*/ 2770 w 4526"/>
                <a:gd name="T15" fmla="*/ 393 h 2268"/>
                <a:gd name="T16" fmla="*/ 2706 w 4526"/>
                <a:gd name="T17" fmla="*/ 457 h 2268"/>
                <a:gd name="T18" fmla="*/ 2660 w 4526"/>
                <a:gd name="T19" fmla="*/ 494 h 2268"/>
                <a:gd name="T20" fmla="*/ 2651 w 4526"/>
                <a:gd name="T21" fmla="*/ 521 h 2268"/>
                <a:gd name="T22" fmla="*/ 2606 w 4526"/>
                <a:gd name="T23" fmla="*/ 594 h 2268"/>
                <a:gd name="T24" fmla="*/ 2587 w 4526"/>
                <a:gd name="T25" fmla="*/ 613 h 2268"/>
                <a:gd name="T26" fmla="*/ 2542 w 4526"/>
                <a:gd name="T27" fmla="*/ 677 h 2268"/>
                <a:gd name="T28" fmla="*/ 2459 w 4526"/>
                <a:gd name="T29" fmla="*/ 814 h 2268"/>
                <a:gd name="T30" fmla="*/ 2395 w 4526"/>
                <a:gd name="T31" fmla="*/ 942 h 2268"/>
                <a:gd name="T32" fmla="*/ 2350 w 4526"/>
                <a:gd name="T33" fmla="*/ 1033 h 2268"/>
                <a:gd name="T34" fmla="*/ 2322 w 4526"/>
                <a:gd name="T35" fmla="*/ 1061 h 2268"/>
                <a:gd name="T36" fmla="*/ 2212 w 4526"/>
                <a:gd name="T37" fmla="*/ 1243 h 2268"/>
                <a:gd name="T38" fmla="*/ 2130 w 4526"/>
                <a:gd name="T39" fmla="*/ 1399 h 2268"/>
                <a:gd name="T40" fmla="*/ 2094 w 4526"/>
                <a:gd name="T41" fmla="*/ 1454 h 2268"/>
                <a:gd name="T42" fmla="*/ 1746 w 4526"/>
                <a:gd name="T43" fmla="*/ 1655 h 2268"/>
                <a:gd name="T44" fmla="*/ 1719 w 4526"/>
                <a:gd name="T45" fmla="*/ 1664 h 2268"/>
                <a:gd name="T46" fmla="*/ 795 w 4526"/>
                <a:gd name="T47" fmla="*/ 1673 h 2268"/>
                <a:gd name="T48" fmla="*/ 631 w 4526"/>
                <a:gd name="T49" fmla="*/ 1719 h 2268"/>
                <a:gd name="T50" fmla="*/ 475 w 4526"/>
                <a:gd name="T51" fmla="*/ 1792 h 2268"/>
                <a:gd name="T52" fmla="*/ 384 w 4526"/>
                <a:gd name="T53" fmla="*/ 1847 h 2268"/>
                <a:gd name="T54" fmla="*/ 356 w 4526"/>
                <a:gd name="T55" fmla="*/ 1883 h 2268"/>
                <a:gd name="T56" fmla="*/ 329 w 4526"/>
                <a:gd name="T57" fmla="*/ 1902 h 2268"/>
                <a:gd name="T58" fmla="*/ 292 w 4526"/>
                <a:gd name="T59" fmla="*/ 1957 h 2268"/>
                <a:gd name="T60" fmla="*/ 219 w 4526"/>
                <a:gd name="T61" fmla="*/ 2011 h 2268"/>
                <a:gd name="T62" fmla="*/ 73 w 4526"/>
                <a:gd name="T63" fmla="*/ 2194 h 2268"/>
                <a:gd name="T64" fmla="*/ 46 w 4526"/>
                <a:gd name="T65" fmla="*/ 2249 h 2268"/>
                <a:gd name="T66" fmla="*/ 0 w 4526"/>
                <a:gd name="T67" fmla="*/ 2249 h 22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26"/>
                <a:gd name="T103" fmla="*/ 0 h 2268"/>
                <a:gd name="T104" fmla="*/ 4526 w 4526"/>
                <a:gd name="T105" fmla="*/ 2268 h 226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26" h="2268">
                  <a:moveTo>
                    <a:pt x="4526" y="0"/>
                  </a:moveTo>
                  <a:cubicBezTo>
                    <a:pt x="4482" y="65"/>
                    <a:pt x="4480" y="74"/>
                    <a:pt x="4407" y="101"/>
                  </a:cubicBezTo>
                  <a:cubicBezTo>
                    <a:pt x="4368" y="138"/>
                    <a:pt x="4312" y="154"/>
                    <a:pt x="4260" y="165"/>
                  </a:cubicBezTo>
                  <a:cubicBezTo>
                    <a:pt x="4186" y="214"/>
                    <a:pt x="4080" y="216"/>
                    <a:pt x="3995" y="219"/>
                  </a:cubicBezTo>
                  <a:cubicBezTo>
                    <a:pt x="3849" y="224"/>
                    <a:pt x="3702" y="226"/>
                    <a:pt x="3556" y="229"/>
                  </a:cubicBezTo>
                  <a:cubicBezTo>
                    <a:pt x="3393" y="237"/>
                    <a:pt x="3233" y="250"/>
                    <a:pt x="3072" y="265"/>
                  </a:cubicBezTo>
                  <a:cubicBezTo>
                    <a:pt x="2983" y="283"/>
                    <a:pt x="2918" y="299"/>
                    <a:pt x="2843" y="347"/>
                  </a:cubicBezTo>
                  <a:cubicBezTo>
                    <a:pt x="2811" y="367"/>
                    <a:pt x="2798" y="365"/>
                    <a:pt x="2770" y="393"/>
                  </a:cubicBezTo>
                  <a:cubicBezTo>
                    <a:pt x="2694" y="469"/>
                    <a:pt x="2769" y="416"/>
                    <a:pt x="2706" y="457"/>
                  </a:cubicBezTo>
                  <a:cubicBezTo>
                    <a:pt x="2685" y="523"/>
                    <a:pt x="2717" y="449"/>
                    <a:pt x="2660" y="494"/>
                  </a:cubicBezTo>
                  <a:cubicBezTo>
                    <a:pt x="2653" y="500"/>
                    <a:pt x="2656" y="513"/>
                    <a:pt x="2651" y="521"/>
                  </a:cubicBezTo>
                  <a:cubicBezTo>
                    <a:pt x="2637" y="546"/>
                    <a:pt x="2621" y="570"/>
                    <a:pt x="2606" y="594"/>
                  </a:cubicBezTo>
                  <a:cubicBezTo>
                    <a:pt x="2601" y="602"/>
                    <a:pt x="2592" y="606"/>
                    <a:pt x="2587" y="613"/>
                  </a:cubicBezTo>
                  <a:cubicBezTo>
                    <a:pt x="2571" y="634"/>
                    <a:pt x="2554" y="654"/>
                    <a:pt x="2542" y="677"/>
                  </a:cubicBezTo>
                  <a:cubicBezTo>
                    <a:pt x="2517" y="724"/>
                    <a:pt x="2489" y="770"/>
                    <a:pt x="2459" y="814"/>
                  </a:cubicBezTo>
                  <a:cubicBezTo>
                    <a:pt x="2444" y="860"/>
                    <a:pt x="2422" y="902"/>
                    <a:pt x="2395" y="942"/>
                  </a:cubicBezTo>
                  <a:cubicBezTo>
                    <a:pt x="2385" y="972"/>
                    <a:pt x="2368" y="1008"/>
                    <a:pt x="2350" y="1033"/>
                  </a:cubicBezTo>
                  <a:cubicBezTo>
                    <a:pt x="2342" y="1044"/>
                    <a:pt x="2329" y="1050"/>
                    <a:pt x="2322" y="1061"/>
                  </a:cubicBezTo>
                  <a:cubicBezTo>
                    <a:pt x="2285" y="1120"/>
                    <a:pt x="2262" y="1195"/>
                    <a:pt x="2212" y="1243"/>
                  </a:cubicBezTo>
                  <a:cubicBezTo>
                    <a:pt x="2194" y="1299"/>
                    <a:pt x="2163" y="1351"/>
                    <a:pt x="2130" y="1399"/>
                  </a:cubicBezTo>
                  <a:cubicBezTo>
                    <a:pt x="2117" y="1417"/>
                    <a:pt x="2094" y="1454"/>
                    <a:pt x="2094" y="1454"/>
                  </a:cubicBezTo>
                  <a:cubicBezTo>
                    <a:pt x="2059" y="1579"/>
                    <a:pt x="1859" y="1627"/>
                    <a:pt x="1746" y="1655"/>
                  </a:cubicBezTo>
                  <a:cubicBezTo>
                    <a:pt x="1737" y="1657"/>
                    <a:pt x="1728" y="1664"/>
                    <a:pt x="1719" y="1664"/>
                  </a:cubicBezTo>
                  <a:cubicBezTo>
                    <a:pt x="1411" y="1670"/>
                    <a:pt x="1103" y="1670"/>
                    <a:pt x="795" y="1673"/>
                  </a:cubicBezTo>
                  <a:cubicBezTo>
                    <a:pt x="741" y="1691"/>
                    <a:pt x="686" y="1705"/>
                    <a:pt x="631" y="1719"/>
                  </a:cubicBezTo>
                  <a:cubicBezTo>
                    <a:pt x="581" y="1751"/>
                    <a:pt x="525" y="1762"/>
                    <a:pt x="475" y="1792"/>
                  </a:cubicBezTo>
                  <a:cubicBezTo>
                    <a:pt x="358" y="1862"/>
                    <a:pt x="471" y="1804"/>
                    <a:pt x="384" y="1847"/>
                  </a:cubicBezTo>
                  <a:cubicBezTo>
                    <a:pt x="375" y="1859"/>
                    <a:pt x="367" y="1872"/>
                    <a:pt x="356" y="1883"/>
                  </a:cubicBezTo>
                  <a:cubicBezTo>
                    <a:pt x="348" y="1891"/>
                    <a:pt x="336" y="1893"/>
                    <a:pt x="329" y="1902"/>
                  </a:cubicBezTo>
                  <a:cubicBezTo>
                    <a:pt x="293" y="1946"/>
                    <a:pt x="330" y="1928"/>
                    <a:pt x="292" y="1957"/>
                  </a:cubicBezTo>
                  <a:cubicBezTo>
                    <a:pt x="203" y="2024"/>
                    <a:pt x="265" y="1968"/>
                    <a:pt x="219" y="2011"/>
                  </a:cubicBezTo>
                  <a:cubicBezTo>
                    <a:pt x="195" y="2085"/>
                    <a:pt x="121" y="2135"/>
                    <a:pt x="73" y="2194"/>
                  </a:cubicBezTo>
                  <a:cubicBezTo>
                    <a:pt x="60" y="2210"/>
                    <a:pt x="61" y="2235"/>
                    <a:pt x="46" y="2249"/>
                  </a:cubicBezTo>
                  <a:cubicBezTo>
                    <a:pt x="27" y="2268"/>
                    <a:pt x="16" y="2257"/>
                    <a:pt x="0" y="224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70" name="Oval 8"/>
            <p:cNvSpPr>
              <a:spLocks noChangeArrowheads="1"/>
            </p:cNvSpPr>
            <p:nvPr/>
          </p:nvSpPr>
          <p:spPr bwMode="auto">
            <a:xfrm>
              <a:off x="3984" y="1323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71" name="Oval 9"/>
            <p:cNvSpPr>
              <a:spLocks noChangeArrowheads="1"/>
            </p:cNvSpPr>
            <p:nvPr/>
          </p:nvSpPr>
          <p:spPr bwMode="auto">
            <a:xfrm>
              <a:off x="4224" y="1152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72" name="Oval 10"/>
            <p:cNvSpPr>
              <a:spLocks noChangeArrowheads="1"/>
            </p:cNvSpPr>
            <p:nvPr/>
          </p:nvSpPr>
          <p:spPr bwMode="auto">
            <a:xfrm>
              <a:off x="3792" y="1152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73" name="Oval 11"/>
            <p:cNvSpPr>
              <a:spLocks noChangeArrowheads="1"/>
            </p:cNvSpPr>
            <p:nvPr/>
          </p:nvSpPr>
          <p:spPr bwMode="auto">
            <a:xfrm>
              <a:off x="4464" y="1248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74" name="Oval 12"/>
            <p:cNvSpPr>
              <a:spLocks noChangeArrowheads="1"/>
            </p:cNvSpPr>
            <p:nvPr/>
          </p:nvSpPr>
          <p:spPr bwMode="auto">
            <a:xfrm>
              <a:off x="3552" y="1344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75" name="Oval 13"/>
            <p:cNvSpPr>
              <a:spLocks noChangeArrowheads="1"/>
            </p:cNvSpPr>
            <p:nvPr/>
          </p:nvSpPr>
          <p:spPr bwMode="auto">
            <a:xfrm>
              <a:off x="3168" y="1248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76" name="Oval 14"/>
            <p:cNvSpPr>
              <a:spLocks noChangeArrowheads="1"/>
            </p:cNvSpPr>
            <p:nvPr/>
          </p:nvSpPr>
          <p:spPr bwMode="auto">
            <a:xfrm>
              <a:off x="2976" y="1440"/>
              <a:ext cx="48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77" name="Oval 15"/>
            <p:cNvSpPr>
              <a:spLocks noChangeArrowheads="1"/>
            </p:cNvSpPr>
            <p:nvPr/>
          </p:nvSpPr>
          <p:spPr bwMode="auto">
            <a:xfrm>
              <a:off x="2208" y="2640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78" name="Oval 16"/>
            <p:cNvSpPr>
              <a:spLocks noChangeArrowheads="1"/>
            </p:cNvSpPr>
            <p:nvPr/>
          </p:nvSpPr>
          <p:spPr bwMode="auto">
            <a:xfrm>
              <a:off x="2064" y="2544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79" name="Oval 17"/>
            <p:cNvSpPr>
              <a:spLocks noChangeArrowheads="1"/>
            </p:cNvSpPr>
            <p:nvPr/>
          </p:nvSpPr>
          <p:spPr bwMode="auto">
            <a:xfrm>
              <a:off x="1920" y="2736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80" name="Oval 18"/>
            <p:cNvSpPr>
              <a:spLocks noChangeArrowheads="1"/>
            </p:cNvSpPr>
            <p:nvPr/>
          </p:nvSpPr>
          <p:spPr bwMode="auto">
            <a:xfrm>
              <a:off x="1632" y="2616"/>
              <a:ext cx="48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81" name="Oval 19"/>
            <p:cNvSpPr>
              <a:spLocks noChangeArrowheads="1"/>
            </p:cNvSpPr>
            <p:nvPr/>
          </p:nvSpPr>
          <p:spPr bwMode="auto">
            <a:xfrm>
              <a:off x="1392" y="2784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82" name="Oval 20"/>
            <p:cNvSpPr>
              <a:spLocks noChangeArrowheads="1"/>
            </p:cNvSpPr>
            <p:nvPr/>
          </p:nvSpPr>
          <p:spPr bwMode="auto">
            <a:xfrm>
              <a:off x="1104" y="2592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83" name="Oval 21"/>
            <p:cNvSpPr>
              <a:spLocks noChangeArrowheads="1"/>
            </p:cNvSpPr>
            <p:nvPr/>
          </p:nvSpPr>
          <p:spPr bwMode="auto">
            <a:xfrm>
              <a:off x="4608" y="1008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84" name="Oval 22"/>
            <p:cNvSpPr>
              <a:spLocks noChangeArrowheads="1"/>
            </p:cNvSpPr>
            <p:nvPr/>
          </p:nvSpPr>
          <p:spPr bwMode="auto">
            <a:xfrm>
              <a:off x="2832" y="1440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85" name="Oval 23"/>
            <p:cNvSpPr>
              <a:spLocks noChangeArrowheads="1"/>
            </p:cNvSpPr>
            <p:nvPr/>
          </p:nvSpPr>
          <p:spPr bwMode="auto">
            <a:xfrm>
              <a:off x="2736" y="1728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86" name="Oval 24"/>
            <p:cNvSpPr>
              <a:spLocks noChangeArrowheads="1"/>
            </p:cNvSpPr>
            <p:nvPr/>
          </p:nvSpPr>
          <p:spPr bwMode="auto">
            <a:xfrm>
              <a:off x="672" y="2688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87" name="Oval 25"/>
            <p:cNvSpPr>
              <a:spLocks noChangeArrowheads="1"/>
            </p:cNvSpPr>
            <p:nvPr/>
          </p:nvSpPr>
          <p:spPr bwMode="auto">
            <a:xfrm>
              <a:off x="912" y="2784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88" name="Oval 26"/>
            <p:cNvSpPr>
              <a:spLocks noChangeArrowheads="1"/>
            </p:cNvSpPr>
            <p:nvPr/>
          </p:nvSpPr>
          <p:spPr bwMode="auto">
            <a:xfrm>
              <a:off x="2592" y="1776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89" name="Oval 27"/>
            <p:cNvSpPr>
              <a:spLocks noChangeArrowheads="1"/>
            </p:cNvSpPr>
            <p:nvPr/>
          </p:nvSpPr>
          <p:spPr bwMode="auto">
            <a:xfrm>
              <a:off x="2544" y="2064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90" name="Oval 28"/>
            <p:cNvSpPr>
              <a:spLocks noChangeArrowheads="1"/>
            </p:cNvSpPr>
            <p:nvPr/>
          </p:nvSpPr>
          <p:spPr bwMode="auto">
            <a:xfrm>
              <a:off x="2400" y="2112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91" name="Oval 29"/>
            <p:cNvSpPr>
              <a:spLocks noChangeArrowheads="1"/>
            </p:cNvSpPr>
            <p:nvPr/>
          </p:nvSpPr>
          <p:spPr bwMode="auto">
            <a:xfrm>
              <a:off x="2400" y="2352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5392" name="Oval 30"/>
            <p:cNvSpPr>
              <a:spLocks noChangeArrowheads="1"/>
            </p:cNvSpPr>
            <p:nvPr/>
          </p:nvSpPr>
          <p:spPr bwMode="auto">
            <a:xfrm>
              <a:off x="2256" y="2352"/>
              <a:ext cx="48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</p:grpSp>
      <p:sp>
        <p:nvSpPr>
          <p:cNvPr id="15366" name="Text Box 31"/>
          <p:cNvSpPr txBox="1">
            <a:spLocks noChangeArrowheads="1"/>
          </p:cNvSpPr>
          <p:nvPr/>
        </p:nvSpPr>
        <p:spPr bwMode="auto">
          <a:xfrm>
            <a:off x="642938" y="5143500"/>
            <a:ext cx="777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</a:rPr>
              <a:t>10- 100 – 1000 – 0r even 56000 Bulbs on one Wire</a:t>
            </a:r>
          </a:p>
        </p:txBody>
      </p: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642938" y="5643563"/>
            <a:ext cx="7772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accent2"/>
                </a:solidFill>
                <a:latin typeface="Calibri" pitchFamily="34" charset="0"/>
              </a:rPr>
              <a:t>Internet Have Millions of Nodes and PC’s Working at same Time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7658100" cy="857250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Easy to wire , install and program</a:t>
            </a:r>
            <a:endParaRPr lang="zh-CN" altLang="en-US" sz="4000" dirty="0" smtClean="0"/>
          </a:p>
        </p:txBody>
      </p:sp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21324"/>
            <a:ext cx="2057400" cy="83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317898" y="5715000"/>
            <a:ext cx="365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en-US" sz="2800" b="1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0"/>
            <a:ext cx="1676400" cy="68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t="6190" b="17988"/>
          <a:stretch>
            <a:fillRect/>
          </a:stretch>
        </p:blipFill>
        <p:spPr bwMode="auto">
          <a:xfrm>
            <a:off x="0" y="5298556"/>
            <a:ext cx="112020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t="6190" b="17988"/>
          <a:stretch>
            <a:fillRect/>
          </a:stretch>
        </p:blipFill>
        <p:spPr bwMode="auto">
          <a:xfrm>
            <a:off x="1251098" y="5240078"/>
            <a:ext cx="112020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 t="6190" b="17988"/>
          <a:stretch>
            <a:fillRect/>
          </a:stretch>
        </p:blipFill>
        <p:spPr bwMode="auto">
          <a:xfrm>
            <a:off x="2394098" y="5240078"/>
            <a:ext cx="112020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16552" r="22759"/>
          <a:stretch>
            <a:fillRect/>
          </a:stretch>
        </p:blipFill>
        <p:spPr bwMode="auto">
          <a:xfrm>
            <a:off x="3613298" y="5163878"/>
            <a:ext cx="838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 l="16552" r="22759"/>
          <a:stretch>
            <a:fillRect/>
          </a:stretch>
        </p:blipFill>
        <p:spPr bwMode="auto">
          <a:xfrm>
            <a:off x="4451498" y="5163878"/>
            <a:ext cx="838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 l="16552" r="22759"/>
          <a:stretch>
            <a:fillRect/>
          </a:stretch>
        </p:blipFill>
        <p:spPr bwMode="auto">
          <a:xfrm>
            <a:off x="5213498" y="5163878"/>
            <a:ext cx="838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5146156"/>
            <a:ext cx="13811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5498" y="5163878"/>
            <a:ext cx="13811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1524000"/>
            <a:ext cx="3281363" cy="244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658100" cy="857250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How many Power supply we need?</a:t>
            </a:r>
            <a:endParaRPr lang="zh-CN" altLang="en-US" sz="40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5410200" y="1752600"/>
            <a:ext cx="28344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24V DC /2A output</a:t>
            </a:r>
          </a:p>
          <a:p>
            <a:r>
              <a:rPr lang="en-US" sz="2400" b="1" dirty="0" smtClean="0"/>
              <a:t>24V DC 1.1 A  output</a:t>
            </a:r>
            <a:endParaRPr 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1524000" y="4572000"/>
            <a:ext cx="5918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Average consumption for each module 35mA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116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Smart Bus connection  Topology and Adresses</vt:lpstr>
      <vt:lpstr>What is Smart Bus?</vt:lpstr>
      <vt:lpstr>What is Smart Bus?</vt:lpstr>
      <vt:lpstr>Where is smart bus line?</vt:lpstr>
      <vt:lpstr>Slide 5</vt:lpstr>
      <vt:lpstr>In What correct Topology We can connect our bus cable?</vt:lpstr>
      <vt:lpstr>We can use any Topology to connect…  </vt:lpstr>
      <vt:lpstr>Easy to wire , install and program</vt:lpstr>
      <vt:lpstr>How many Power supply we need?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Lighting</dc:title>
  <dc:creator/>
  <cp:lastModifiedBy>Your User Name</cp:lastModifiedBy>
  <cp:revision>61</cp:revision>
  <dcterms:created xsi:type="dcterms:W3CDTF">2006-08-16T00:00:00Z</dcterms:created>
  <dcterms:modified xsi:type="dcterms:W3CDTF">2011-10-17T20:30:01Z</dcterms:modified>
</cp:coreProperties>
</file>